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3" r:id="rId9"/>
  </p:sldIdLst>
  <p:sldSz cx="9144000" cy="6858000" type="screen4x3"/>
  <p:notesSz cx="7099300" cy="10234613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3300"/>
    <a:srgbClr val="FCF60E"/>
    <a:srgbClr val="0033CC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7" autoAdjust="0"/>
    <p:restoredTop sz="91304" autoAdjust="0"/>
  </p:normalViewPr>
  <p:slideViewPr>
    <p:cSldViewPr>
      <p:cViewPr varScale="1">
        <p:scale>
          <a:sx n="103" d="100"/>
          <a:sy n="103" d="100"/>
        </p:scale>
        <p:origin x="1878" y="11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Module </a:t>
          </a:r>
          <a:r>
            <a:rPr lang="it-IT" dirty="0" err="1"/>
            <a:t>Introduction</a:t>
          </a:r>
          <a:endParaRPr lang="it-IT" dirty="0"/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WHAT IS DOCKER?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WHY CONTAINERS?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Virtual Machines vs Docker Containers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Docker Setup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DOCKER SETUP - WINDOWS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32E62CF-DE33-4730-8797-BEC2F800D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5C9ECF1-364F-4043-9597-C5163FFE3E64}">
      <dgm:prSet/>
      <dgm:spPr/>
      <dgm:t>
        <a:bodyPr/>
        <a:lstStyle/>
        <a:p>
          <a:pPr algn="ctr" rtl="0"/>
          <a:r>
            <a:rPr lang="it-IT" dirty="0"/>
            <a:t>INSTALLING &amp; CONFIGURING AN IDE</a:t>
          </a:r>
        </a:p>
      </dgm:t>
    </dgm:pt>
    <dgm:pt modelId="{2BE2B768-7ECB-427C-90AF-17AF16F4481B}" type="parTrans" cxnId="{E93B463D-DC67-444F-B1B5-5012A32D50A9}">
      <dgm:prSet/>
      <dgm:spPr/>
      <dgm:t>
        <a:bodyPr/>
        <a:lstStyle/>
        <a:p>
          <a:endParaRPr lang="it-IT"/>
        </a:p>
      </dgm:t>
    </dgm:pt>
    <dgm:pt modelId="{3B15A1D3-A309-4DBD-8AA5-BE192766DF18}" type="sibTrans" cxnId="{E93B463D-DC67-444F-B1B5-5012A32D50A9}">
      <dgm:prSet/>
      <dgm:spPr/>
      <dgm:t>
        <a:bodyPr/>
        <a:lstStyle/>
        <a:p>
          <a:endParaRPr lang="it-IT"/>
        </a:p>
      </dgm:t>
    </dgm:pt>
    <dgm:pt modelId="{D3FDA15A-B414-4935-B4EA-7998B779F871}" type="pres">
      <dgm:prSet presAssocID="{232E62CF-DE33-4730-8797-BEC2F800D3E1}" presName="linear" presStyleCnt="0">
        <dgm:presLayoutVars>
          <dgm:animLvl val="lvl"/>
          <dgm:resizeHandles val="exact"/>
        </dgm:presLayoutVars>
      </dgm:prSet>
      <dgm:spPr/>
    </dgm:pt>
    <dgm:pt modelId="{6085D948-0567-4315-95B4-87489D6E1C3E}" type="pres">
      <dgm:prSet presAssocID="{95C9ECF1-364F-4043-9597-C5163FFE3E64}" presName="parentText" presStyleLbl="node1" presStyleIdx="0" presStyleCnt="1" custLinFactNeighborX="-176" custLinFactNeighborY="4765">
        <dgm:presLayoutVars>
          <dgm:chMax val="0"/>
          <dgm:bulletEnabled val="1"/>
        </dgm:presLayoutVars>
      </dgm:prSet>
      <dgm:spPr/>
    </dgm:pt>
  </dgm:ptLst>
  <dgm:cxnLst>
    <dgm:cxn modelId="{9C9A4C2A-F7AF-464B-BC68-CB3619F028C5}" type="presOf" srcId="{232E62CF-DE33-4730-8797-BEC2F800D3E1}" destId="{D3FDA15A-B414-4935-B4EA-7998B779F871}" srcOrd="0" destOrd="0" presId="urn:microsoft.com/office/officeart/2005/8/layout/vList2"/>
    <dgm:cxn modelId="{E93B463D-DC67-444F-B1B5-5012A32D50A9}" srcId="{232E62CF-DE33-4730-8797-BEC2F800D3E1}" destId="{95C9ECF1-364F-4043-9597-C5163FFE3E64}" srcOrd="0" destOrd="0" parTransId="{2BE2B768-7ECB-427C-90AF-17AF16F4481B}" sibTransId="{3B15A1D3-A309-4DBD-8AA5-BE192766DF18}"/>
    <dgm:cxn modelId="{AA603ED4-22B1-4326-8513-A6AD1D7FE0E3}" type="presOf" srcId="{95C9ECF1-364F-4043-9597-C5163FFE3E64}" destId="{6085D948-0567-4315-95B4-87489D6E1C3E}" srcOrd="0" destOrd="0" presId="urn:microsoft.com/office/officeart/2005/8/layout/vList2"/>
    <dgm:cxn modelId="{82CB466D-45A7-469F-A3D7-4A7825C3045F}" type="presParOf" srcId="{D3FDA15A-B414-4935-B4EA-7998B779F871}" destId="{6085D948-0567-4315-95B4-87489D6E1C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Module </a:t>
          </a:r>
          <a:r>
            <a:rPr lang="it-IT" sz="2600" kern="1200" dirty="0" err="1"/>
            <a:t>Introduction</a:t>
          </a:r>
          <a:endParaRPr lang="it-IT" sz="2600" kern="1200" dirty="0"/>
        </a:p>
      </dsp:txBody>
      <dsp:txXfrm>
        <a:off x="30442" y="53162"/>
        <a:ext cx="7715980" cy="562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WHAT IS DOCKER?</a:t>
          </a:r>
        </a:p>
      </dsp:txBody>
      <dsp:txXfrm>
        <a:off x="30442" y="53162"/>
        <a:ext cx="7715980" cy="5627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WHY CONTAINERS?</a:t>
          </a:r>
        </a:p>
      </dsp:txBody>
      <dsp:txXfrm>
        <a:off x="30442" y="53162"/>
        <a:ext cx="7715980" cy="5627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Virtual Machines vs Docker Containers</a:t>
          </a:r>
        </a:p>
      </dsp:txBody>
      <dsp:txXfrm>
        <a:off x="30442" y="53162"/>
        <a:ext cx="7715980" cy="5627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Docker Setup</a:t>
          </a:r>
        </a:p>
      </dsp:txBody>
      <dsp:txXfrm>
        <a:off x="30442" y="53162"/>
        <a:ext cx="7715980" cy="5627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DOCKER SETUP - WINDOWS</a:t>
          </a:r>
        </a:p>
      </dsp:txBody>
      <dsp:txXfrm>
        <a:off x="30442" y="53162"/>
        <a:ext cx="7715980" cy="5627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5D948-0567-4315-95B4-87489D6E1C3E}">
      <dsp:nvSpPr>
        <dsp:cNvPr id="0" name=""/>
        <dsp:cNvSpPr/>
      </dsp:nvSpPr>
      <dsp:spPr>
        <a:xfrm>
          <a:off x="0" y="22720"/>
          <a:ext cx="7776864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INSTALLING &amp; CONFIGURING AN IDE</a:t>
          </a:r>
        </a:p>
      </dsp:txBody>
      <dsp:txXfrm>
        <a:off x="30442" y="53162"/>
        <a:ext cx="7715980" cy="5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DD61B50A-C35E-4A26-B5D8-8A33396BF9C6}" type="datetimeFigureOut">
              <a:rPr lang="it-IT" altLang="it-IT"/>
              <a:pPr/>
              <a:t>13/06/2023</a:t>
            </a:fld>
            <a:endParaRPr lang="it-IT" altLang="it-IT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/>
            </a:lvl1pPr>
          </a:lstStyle>
          <a:p>
            <a:endParaRPr lang="it-IT" altLang="it-IT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/>
            </a:lvl1pPr>
          </a:lstStyle>
          <a:p>
            <a:fld id="{865C395B-2FA4-4855-91F9-0EFDB33357B6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1893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0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267485"/>
            <a:ext cx="7235981" cy="5133316"/>
          </a:xfrm>
        </p:spPr>
        <p:txBody>
          <a:bodyPr/>
          <a:lstStyle>
            <a:lvl1pPr>
              <a:defRPr sz="115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1" y="201702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D8E783-8079-41CE-86FE-D0879969241C}" type="datetime1">
              <a:rPr lang="it-IT" altLang="it-IT"/>
              <a:pPr/>
              <a:t>13/06/2023</a:t>
            </a:fld>
            <a:endParaRPr lang="it-IT" altLang="it-IT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225" y="236538"/>
            <a:ext cx="785813" cy="365125"/>
          </a:xfrm>
        </p:spPr>
        <p:txBody>
          <a:bodyPr/>
          <a:lstStyle>
            <a:lvl1pPr>
              <a:defRPr sz="1400"/>
            </a:lvl1pPr>
          </a:lstStyle>
          <a:p>
            <a:fld id="{B405C8BF-EA0B-430F-AD6C-E96C4A507BC2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8222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33AF5DB-87D7-410E-91EB-C785BBD8CB1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8AFC03-055A-4585-9508-34D5F9F66E30}" type="datetime1">
              <a:rPr lang="it-IT" altLang="it-IT"/>
              <a:pPr/>
              <a:t>13/06/2023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6429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8E20DA-9C13-4D33-BD4D-288A6E39B581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074F186-1090-4620-B6EF-243D73A1996D}" type="datetime1">
              <a:rPr lang="it-IT" altLang="it-IT"/>
              <a:pPr/>
              <a:t>13/06/2023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5833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38200"/>
            <a:ext cx="7467600" cy="441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7D8DA92-056F-462D-A02F-7E53FED506A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EADCE8E-9082-4937-B3C5-EC91140518E0}" type="datetime1">
              <a:rPr lang="it-IT" altLang="it-IT"/>
              <a:pPr/>
              <a:t>13/06/2023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3262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1D585E-77C5-49E6-A868-5365F702171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FB55EE7-EE78-4F72-B6A0-AF896FE2A23C}" type="datetime1">
              <a:rPr lang="it-IT" altLang="it-IT"/>
              <a:pPr/>
              <a:t>13/06/2023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62879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2" y="841248"/>
            <a:ext cx="3730752" cy="438912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807A67F5-B363-4093-8CE2-335E2BF865A7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92BD87A-A73D-47C0-A5A3-A6C94E50F0D3}" type="datetime1">
              <a:rPr lang="it-IT" altLang="it-IT"/>
              <a:pPr/>
              <a:t>13/06/2023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0178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0" y="841248"/>
            <a:ext cx="3735267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2" y="1380743"/>
            <a:ext cx="3730752" cy="384048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1830812-AAB3-4A57-AB13-C83F97472955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67990C65-071D-419B-953D-2A0542334EC7}" type="datetime1">
              <a:rPr lang="it-IT" altLang="it-IT"/>
              <a:pPr/>
              <a:t>13/06/2023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1124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519C33-41EF-4B4F-BB25-31C2BC27DC9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F67DFC7-CF1F-4EF8-8199-6F276A4E9DAE}" type="datetime1">
              <a:rPr lang="it-IT" altLang="it-IT"/>
              <a:pPr/>
              <a:t>13/06/2023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68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8B2DFC-6DC1-4274-AC7D-5E3E3FB28F69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7462061-612B-46BF-9E18-52E7740F80CA}" type="datetime1">
              <a:rPr lang="it-IT" altLang="it-IT"/>
              <a:pPr/>
              <a:t>13/06/2023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5742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95287"/>
            <a:ext cx="3008313" cy="1162050"/>
          </a:xfrm>
        </p:spPr>
        <p:txBody>
          <a:bodyPr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557337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39216C6-C588-41DE-9CA7-8B2A3FB2F83F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B3A046EF-FEAC-4ED6-8D3D-844C5F1BC810}" type="datetime1">
              <a:rPr lang="it-IT" altLang="it-IT"/>
              <a:pPr/>
              <a:t>13/06/2023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1247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4"/>
            <a:ext cx="5486400" cy="404446"/>
          </a:xfrm>
        </p:spPr>
        <p:txBody>
          <a:bodyPr bIns="0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5" y="381000"/>
            <a:ext cx="5867400" cy="408146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0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851806-2416-48E2-ADBD-4A5549329CE4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A0A25EC-3142-4229-838B-933B60A6095F}" type="datetime1">
              <a:rPr lang="it-IT" altLang="it-IT"/>
              <a:pPr/>
              <a:t>13/06/2023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6523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it-IT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altLang="it-IT"/>
          </a:p>
        </p:txBody>
      </p:sp>
      <p:sp>
        <p:nvSpPr>
          <p:cNvPr id="103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19200" y="838200"/>
            <a:ext cx="7467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  <a:endParaRPr lang="en-US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8888" y="6553200"/>
            <a:ext cx="7162800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D9CAD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A79D99"/>
                </a:solidFill>
              </a:defRPr>
            </a:lvl1pPr>
          </a:lstStyle>
          <a:p>
            <a:fld id="{74A33A6A-354A-44F2-A39E-2BEBBE088E4B}" type="slidenum">
              <a:rPr lang="it-IT" altLang="it-IT"/>
              <a:pPr/>
              <a:t>‹N›</a:t>
            </a:fld>
            <a:endParaRPr lang="it-IT" altLang="it-IT"/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8453438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563" y="4821238"/>
            <a:ext cx="2625725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61AC5651-7044-410E-92BB-A6B38519EDFF}" type="datetime1">
              <a:rPr lang="it-IT" altLang="it-IT"/>
              <a:pPr/>
              <a:t>13/06/2023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ransition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 kern="1200">
          <a:ln w="12700">
            <a:solidFill>
              <a:schemeClr val="tx2"/>
            </a:solidFill>
          </a:ln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˃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Calibri" pitchFamily="34" charset="0"/>
        <a:buChar char="+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diagramData" Target="../diagrams/data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4.xml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33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32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diagramLayout" Target="../diagrams/layout6.xml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diagramData" Target="../diagrams/data6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38.png"/><Relationship Id="rId5" Type="http://schemas.openxmlformats.org/officeDocument/2006/relationships/diagramColors" Target="../diagrams/colors6.xml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53.png"/><Relationship Id="rId5" Type="http://schemas.openxmlformats.org/officeDocument/2006/relationships/diagramColors" Target="../diagrams/colors7.xml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DD92C-0C49-4C35-AA7C-DF48B3B32622}" type="slidenum">
              <a:rPr lang="it-IT" altLang="it-IT"/>
              <a:pPr/>
              <a:t>1</a:t>
            </a:fld>
            <a:endParaRPr lang="it-IT" altLang="it-IT"/>
          </a:p>
        </p:txBody>
      </p:sp>
      <p:sp>
        <p:nvSpPr>
          <p:cNvPr id="3075" name="CasellaDiTesto 5"/>
          <p:cNvSpPr txBox="1">
            <a:spLocks noChangeArrowheads="1"/>
          </p:cNvSpPr>
          <p:nvPr/>
        </p:nvSpPr>
        <p:spPr bwMode="auto">
          <a:xfrm>
            <a:off x="827088" y="6491288"/>
            <a:ext cx="8110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827088" eaLnBrk="0" hangingPunct="0"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827088" eaLnBrk="0" fontAlgn="base" hangingPunct="0">
              <a:spcBef>
                <a:spcPct val="0"/>
              </a:spcBef>
              <a:spcAft>
                <a:spcPct val="0"/>
              </a:spcAft>
              <a:tabLst>
                <a:tab pos="51119088" algn="r"/>
              </a:tabLs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it-IT" altLang="it-IT" dirty="0"/>
              <a:t>Docente: Dott. Daniele Gobbo	 Modulo 1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896938" y="6410325"/>
            <a:ext cx="8110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7" name="CasellaDiTesto 8"/>
          <p:cNvSpPr txBox="1">
            <a:spLocks noChangeArrowheads="1"/>
          </p:cNvSpPr>
          <p:nvPr/>
        </p:nvSpPr>
        <p:spPr bwMode="auto">
          <a:xfrm>
            <a:off x="827088" y="5661025"/>
            <a:ext cx="831691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it-IT" altLang="it-IT" sz="4400" dirty="0"/>
              <a:t>Containers</a:t>
            </a:r>
          </a:p>
        </p:txBody>
      </p:sp>
      <p:pic>
        <p:nvPicPr>
          <p:cNvPr id="3088" name="Picture 16" descr="virtualizzazione-p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04813"/>
            <a:ext cx="4897437" cy="504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2577929364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/>
          <p:cNvSpPr/>
          <p:nvPr/>
        </p:nvSpPr>
        <p:spPr>
          <a:xfrm>
            <a:off x="257920" y="26064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5D625B-16F0-30A0-A36C-706AEE21EC0E}"/>
              </a:ext>
            </a:extLst>
          </p:cNvPr>
          <p:cNvSpPr txBox="1"/>
          <p:nvPr/>
        </p:nvSpPr>
        <p:spPr>
          <a:xfrm>
            <a:off x="395536" y="1044859"/>
            <a:ext cx="8568952" cy="470898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Th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is course off is about Docker and Kubernetes, two amazing technologies, which make managing and deploying and also developing more complex applications way easier.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We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're going to learn what exactly Docker is.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It's related to something called containers.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We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are going to learn: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how to work with Docker and containers with different commands to run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what you can do with Docker</a:t>
            </a:r>
            <a:endParaRPr lang="en-US" dirty="0">
              <a:solidFill>
                <a:schemeClr val="bg1"/>
              </a:solidFill>
              <a:latin typeface="Udemy San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how to solve different problems with Docker</a:t>
            </a:r>
            <a:endParaRPr lang="en-US" dirty="0">
              <a:solidFill>
                <a:schemeClr val="bg1"/>
              </a:solidFill>
              <a:latin typeface="Udemy San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how to use it locally on your machine, on simple projects and more complex projects,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how to deploy projects and applications with Docker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Udemy San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Udemy Sans"/>
              </a:rPr>
              <a:t>What exactly is docker and why might we want use it?</a:t>
            </a:r>
          </a:p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Udemy Sans"/>
              </a:rPr>
              <a:t>What's its advantage?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</p:txBody>
      </p:sp>
    </p:spTree>
    <p:extLst>
      <p:ext uri="{BB962C8B-B14F-4D97-AF65-F5344CB8AC3E}">
        <p14:creationId xmlns:p14="http://schemas.microsoft.com/office/powerpoint/2010/main" val="342554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3284233588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/>
          <p:cNvSpPr/>
          <p:nvPr/>
        </p:nvSpPr>
        <p:spPr>
          <a:xfrm>
            <a:off x="257920" y="26064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66F78CC-199D-61B5-262A-664428861C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884" y="1124744"/>
            <a:ext cx="7859222" cy="205768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BC8D258-C892-3300-E93A-05685B70DB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133" y="3181739"/>
            <a:ext cx="3124636" cy="210531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F073E7E-C726-D789-885D-DAA1D943F5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1438" y="2075496"/>
            <a:ext cx="4756088" cy="1657581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8A24B666-231E-34EC-11AE-A82751FEC7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1438" y="3728146"/>
            <a:ext cx="4754668" cy="301371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E130E456-CC13-BAC4-0980-440BA8B58F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1891" y="3686990"/>
            <a:ext cx="3334215" cy="75258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4288B3D3-9046-94AB-BB85-72C2B65552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0471" y="4437984"/>
            <a:ext cx="3334215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9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1643933660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/>
          <p:cNvSpPr/>
          <p:nvPr/>
        </p:nvSpPr>
        <p:spPr>
          <a:xfrm>
            <a:off x="257920" y="26064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2EBC67E-AE17-7B20-1AE1-92842BA603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451" y="1053581"/>
            <a:ext cx="8745170" cy="114316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AF132D4-5476-6E6C-C20D-EC59784F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451" y="2181798"/>
            <a:ext cx="3019846" cy="364858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4C6F31C-CC46-D271-35C8-0556E00CB1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4297" y="2181798"/>
            <a:ext cx="5718949" cy="208866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8BCA157-269F-D83C-50A5-E31067943C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1421" y="4270457"/>
            <a:ext cx="5728200" cy="155992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ED82C79-2665-7745-0624-34907E831D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6157" y="2181798"/>
            <a:ext cx="3172268" cy="3648584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2BA02958-B4C3-9E8C-132E-F17D363C60ED}"/>
              </a:ext>
            </a:extLst>
          </p:cNvPr>
          <p:cNvGrpSpPr/>
          <p:nvPr/>
        </p:nvGrpSpPr>
        <p:grpSpPr>
          <a:xfrm>
            <a:off x="3226157" y="2258007"/>
            <a:ext cx="5737089" cy="2733488"/>
            <a:chOff x="3226157" y="2258007"/>
            <a:chExt cx="5737089" cy="2733488"/>
          </a:xfrm>
        </p:grpSpPr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1DF8160C-99FD-8089-14E8-661467463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44297" y="2258007"/>
              <a:ext cx="5718949" cy="2088660"/>
            </a:xfrm>
            <a:prstGeom prst="rect">
              <a:avLst/>
            </a:prstGeom>
          </p:spPr>
        </p:pic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2EE1CF56-6F84-B338-DC0F-212EA056F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26157" y="4046629"/>
              <a:ext cx="5712147" cy="944866"/>
            </a:xfrm>
            <a:prstGeom prst="rect">
              <a:avLst/>
            </a:prstGeom>
          </p:spPr>
        </p:pic>
      </p:grpSp>
      <p:pic>
        <p:nvPicPr>
          <p:cNvPr id="29" name="Immagine 28">
            <a:extLst>
              <a:ext uri="{FF2B5EF4-FFF2-40B4-BE49-F238E27FC236}">
                <a16:creationId xmlns:a16="http://schemas.microsoft.com/office/drawing/2014/main" id="{13081C6E-24DA-D88D-8317-51CFFDC0A6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64952" y="2105589"/>
            <a:ext cx="5798294" cy="2637351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1871637D-D13C-75E0-9A1C-11CE9E4071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00622" y="2148535"/>
            <a:ext cx="2756344" cy="367454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8314C9D3-A638-E712-A913-84841C3D61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696" y="1970461"/>
            <a:ext cx="8763925" cy="4752411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70C98AF-8B24-B24B-9B43-8A6673DF92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4451" y="1061996"/>
            <a:ext cx="8763925" cy="32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7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440229949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/>
          <p:cNvSpPr/>
          <p:nvPr/>
        </p:nvSpPr>
        <p:spPr>
          <a:xfrm>
            <a:off x="257920" y="26064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AFEDB99-C931-9B1D-881C-4708FEAA03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1042628"/>
            <a:ext cx="8573696" cy="451548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742F36D-3538-E164-E306-7A57320672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6512" y="5644499"/>
            <a:ext cx="5182323" cy="714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86D2D66-6BDC-819A-B86D-F762EC207F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535" y="1045873"/>
            <a:ext cx="8540109" cy="451223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D019F8F-4720-EC82-EFD8-B10464F810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535" y="5663566"/>
            <a:ext cx="8573697" cy="714475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5A31E520-77ED-4037-14AD-8716E975F9CD}"/>
              </a:ext>
            </a:extLst>
          </p:cNvPr>
          <p:cNvGrpSpPr/>
          <p:nvPr/>
        </p:nvGrpSpPr>
        <p:grpSpPr>
          <a:xfrm>
            <a:off x="395534" y="1061694"/>
            <a:ext cx="8573698" cy="4455538"/>
            <a:chOff x="395534" y="1061694"/>
            <a:chExt cx="8573698" cy="4455538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615C53EA-6B9F-1EC6-2076-2F33F3F5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5560" y="4023019"/>
              <a:ext cx="8573672" cy="529771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EE6D6F52-79C7-C81B-30B2-F7F232B0D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5562" y="4533487"/>
              <a:ext cx="8523417" cy="983745"/>
            </a:xfrm>
            <a:prstGeom prst="rect">
              <a:avLst/>
            </a:prstGeom>
          </p:spPr>
        </p:pic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527FF0A3-307B-0C8E-F6A0-8CB23D667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559" y="3529907"/>
              <a:ext cx="8573672" cy="493113"/>
            </a:xfrm>
            <a:prstGeom prst="rect">
              <a:avLst/>
            </a:prstGeom>
          </p:spPr>
        </p:pic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228FA732-2466-9228-1B8C-0E45883B3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5534" y="1061694"/>
              <a:ext cx="8540109" cy="2457426"/>
            </a:xfrm>
            <a:prstGeom prst="rect">
              <a:avLst/>
            </a:prstGeom>
          </p:spPr>
        </p:pic>
      </p:grpSp>
      <p:pic>
        <p:nvPicPr>
          <p:cNvPr id="28" name="Immagine 27">
            <a:extLst>
              <a:ext uri="{FF2B5EF4-FFF2-40B4-BE49-F238E27FC236}">
                <a16:creationId xmlns:a16="http://schemas.microsoft.com/office/drawing/2014/main" id="{F65155E8-F253-74E4-BCEE-230B655FFA9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5534" y="1038166"/>
            <a:ext cx="8573697" cy="423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0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2273991203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/>
          <p:cNvSpPr/>
          <p:nvPr/>
        </p:nvSpPr>
        <p:spPr>
          <a:xfrm>
            <a:off x="257920" y="26064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C818BA7-7221-D94F-46EA-6B9DE39BF4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1044859"/>
            <a:ext cx="8352928" cy="40367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0B0CD40-9735-E366-04A7-3065691E7D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920" y="821197"/>
            <a:ext cx="8790198" cy="5627436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1117C9BE-D25D-2B6F-E078-6E239DC33F9B}"/>
              </a:ext>
            </a:extLst>
          </p:cNvPr>
          <p:cNvSpPr/>
          <p:nvPr/>
        </p:nvSpPr>
        <p:spPr>
          <a:xfrm>
            <a:off x="2483768" y="2564904"/>
            <a:ext cx="1080120" cy="2635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F943FF1-9EC7-BDA0-7CEB-3836C86CC3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919" y="904038"/>
            <a:ext cx="8843615" cy="5693314"/>
          </a:xfrm>
          <a:prstGeom prst="rect">
            <a:avLst/>
          </a:prstGeom>
        </p:spPr>
      </p:pic>
      <p:sp>
        <p:nvSpPr>
          <p:cNvPr id="17" name="Ovale 16">
            <a:extLst>
              <a:ext uri="{FF2B5EF4-FFF2-40B4-BE49-F238E27FC236}">
                <a16:creationId xmlns:a16="http://schemas.microsoft.com/office/drawing/2014/main" id="{DC8B3625-34F0-7B15-69A3-74F84653A783}"/>
              </a:ext>
            </a:extLst>
          </p:cNvPr>
          <p:cNvSpPr/>
          <p:nvPr/>
        </p:nvSpPr>
        <p:spPr>
          <a:xfrm>
            <a:off x="3203848" y="3652901"/>
            <a:ext cx="2376264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581D9C1-4BCA-3824-DAE0-9204FA609C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920" y="956237"/>
            <a:ext cx="8790198" cy="4870701"/>
          </a:xfrm>
          <a:prstGeom prst="rect">
            <a:avLst/>
          </a:prstGeom>
        </p:spPr>
      </p:pic>
      <p:sp>
        <p:nvSpPr>
          <p:cNvPr id="22" name="Ovale 21">
            <a:extLst>
              <a:ext uri="{FF2B5EF4-FFF2-40B4-BE49-F238E27FC236}">
                <a16:creationId xmlns:a16="http://schemas.microsoft.com/office/drawing/2014/main" id="{4289E379-F253-B248-7BDF-B3D2ECB28AFD}"/>
              </a:ext>
            </a:extLst>
          </p:cNvPr>
          <p:cNvSpPr/>
          <p:nvPr/>
        </p:nvSpPr>
        <p:spPr>
          <a:xfrm>
            <a:off x="4619458" y="3396102"/>
            <a:ext cx="2184789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C15F0868-3728-7FA4-F636-56EF2884E3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918" y="956237"/>
            <a:ext cx="8843614" cy="575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1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7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3933624749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/>
          <p:cNvSpPr/>
          <p:nvPr/>
        </p:nvSpPr>
        <p:spPr>
          <a:xfrm>
            <a:off x="440441" y="522956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34A8FD-4061-9F94-5254-877FA7FA30BB}"/>
              </a:ext>
            </a:extLst>
          </p:cNvPr>
          <p:cNvSpPr txBox="1"/>
          <p:nvPr/>
        </p:nvSpPr>
        <p:spPr>
          <a:xfrm>
            <a:off x="1727684" y="956237"/>
            <a:ext cx="568863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Aprire </a:t>
            </a:r>
            <a:r>
              <a:rPr lang="it-IT" dirty="0" err="1">
                <a:solidFill>
                  <a:schemeClr val="bg1"/>
                </a:solidFill>
              </a:rPr>
              <a:t>powershell</a:t>
            </a:r>
            <a:r>
              <a:rPr lang="it-IT" dirty="0">
                <a:solidFill>
                  <a:schemeClr val="bg1"/>
                </a:solidFill>
              </a:rPr>
              <a:t> con diritti di amministratore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2FDCB15-A072-1E25-AD6E-2FF83061D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406" y="1435863"/>
            <a:ext cx="8731004" cy="4618052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3FFDD25B-15BA-2ECB-3C48-0AE10F13005B}"/>
              </a:ext>
            </a:extLst>
          </p:cNvPr>
          <p:cNvSpPr/>
          <p:nvPr/>
        </p:nvSpPr>
        <p:spPr>
          <a:xfrm>
            <a:off x="1979712" y="2276872"/>
            <a:ext cx="5904656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DD7C8A2-D0EA-484E-4314-D68F1FFF6C79}"/>
              </a:ext>
            </a:extLst>
          </p:cNvPr>
          <p:cNvSpPr txBox="1"/>
          <p:nvPr/>
        </p:nvSpPr>
        <p:spPr>
          <a:xfrm>
            <a:off x="1920592" y="3511555"/>
            <a:ext cx="5688632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Dopo il riavvio sempre in </a:t>
            </a:r>
            <a:r>
              <a:rPr lang="it-IT" dirty="0" err="1">
                <a:solidFill>
                  <a:schemeClr val="bg1"/>
                </a:solidFill>
              </a:rPr>
              <a:t>powershell</a:t>
            </a:r>
            <a:r>
              <a:rPr lang="it-IT" dirty="0">
                <a:solidFill>
                  <a:schemeClr val="bg1"/>
                </a:solidFill>
              </a:rPr>
              <a:t> digitare il seguente comando….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B4EA42A-7EF4-1EEE-5911-C3BFBD363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406" y="1617842"/>
            <a:ext cx="8781106" cy="3469078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9291E527-99BC-012E-3BD6-AE0154010C4D}"/>
              </a:ext>
            </a:extLst>
          </p:cNvPr>
          <p:cNvSpPr/>
          <p:nvPr/>
        </p:nvSpPr>
        <p:spPr>
          <a:xfrm>
            <a:off x="1727684" y="2458851"/>
            <a:ext cx="5859026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90C027B-968D-6955-0F01-40247B5D3A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242" y="1583156"/>
            <a:ext cx="7651956" cy="3691687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2B5FFC42-6D12-E9B6-7306-BB795E603BA1}"/>
              </a:ext>
            </a:extLst>
          </p:cNvPr>
          <p:cNvSpPr/>
          <p:nvPr/>
        </p:nvSpPr>
        <p:spPr>
          <a:xfrm>
            <a:off x="5004048" y="3906571"/>
            <a:ext cx="1224136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FB17082-57DA-CA23-3534-E1AA6B4EB3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8732" y="1133154"/>
            <a:ext cx="6706536" cy="45916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F23BB3E-2926-7201-C052-D52B95511B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8630" y="833976"/>
            <a:ext cx="6601746" cy="469648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89FC0736-46C4-C182-FFFE-5E078F8423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7784" y="1147444"/>
            <a:ext cx="6668431" cy="456311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D52E29B-ACC6-EA3A-CAD2-8E05755266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4810" y="1080760"/>
            <a:ext cx="7554379" cy="4696480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7CB0C6AE-07EE-EF51-C94B-07DC0BBB97EC}"/>
              </a:ext>
            </a:extLst>
          </p:cNvPr>
          <p:cNvSpPr/>
          <p:nvPr/>
        </p:nvSpPr>
        <p:spPr>
          <a:xfrm>
            <a:off x="6382534" y="505986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3FDACDAE-12D7-F79D-6F0C-B709A74EBBD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2690" y="1207495"/>
            <a:ext cx="7668344" cy="4338267"/>
          </a:xfrm>
          <a:prstGeom prst="rect">
            <a:avLst/>
          </a:prstGeom>
        </p:spPr>
      </p:pic>
      <p:sp>
        <p:nvSpPr>
          <p:cNvPr id="22" name="Ovale 21">
            <a:extLst>
              <a:ext uri="{FF2B5EF4-FFF2-40B4-BE49-F238E27FC236}">
                <a16:creationId xmlns:a16="http://schemas.microsoft.com/office/drawing/2014/main" id="{0C01E7F2-0749-6A98-8C28-19A283D77411}"/>
              </a:ext>
            </a:extLst>
          </p:cNvPr>
          <p:cNvSpPr/>
          <p:nvPr/>
        </p:nvSpPr>
        <p:spPr>
          <a:xfrm>
            <a:off x="4688232" y="2939576"/>
            <a:ext cx="1080120" cy="4207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5AC40CC-CEE8-C1F7-ED44-C5AACA325B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02431" y="1936598"/>
            <a:ext cx="5744377" cy="3210373"/>
          </a:xfrm>
          <a:prstGeom prst="rect">
            <a:avLst/>
          </a:prstGeom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A9ADB7D5-B989-184F-6F78-DFF131F60FAF}"/>
              </a:ext>
            </a:extLst>
          </p:cNvPr>
          <p:cNvSpPr/>
          <p:nvPr/>
        </p:nvSpPr>
        <p:spPr>
          <a:xfrm>
            <a:off x="3517193" y="2529604"/>
            <a:ext cx="1080120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1D5EDCB7-D9AB-9AF5-B4CE-B56BEB987EE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40548"/>
          <a:stretch/>
        </p:blipFill>
        <p:spPr>
          <a:xfrm>
            <a:off x="2162370" y="2996338"/>
            <a:ext cx="4713886" cy="527993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92DAFCB7-12D4-C6E8-BDE4-89B482AE44C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4171" y="1193206"/>
            <a:ext cx="8060259" cy="4584033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4901F977-F313-5BC5-9706-76F222F4371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8041" y="1210387"/>
            <a:ext cx="8893606" cy="5069004"/>
          </a:xfrm>
          <a:prstGeom prst="rect">
            <a:avLst/>
          </a:prstGeom>
        </p:spPr>
      </p:pic>
      <p:sp>
        <p:nvSpPr>
          <p:cNvPr id="33" name="Ovale 32">
            <a:extLst>
              <a:ext uri="{FF2B5EF4-FFF2-40B4-BE49-F238E27FC236}">
                <a16:creationId xmlns:a16="http://schemas.microsoft.com/office/drawing/2014/main" id="{90FA34DD-AE4D-C925-66FD-C5D8AADA4DAC}"/>
              </a:ext>
            </a:extLst>
          </p:cNvPr>
          <p:cNvSpPr/>
          <p:nvPr/>
        </p:nvSpPr>
        <p:spPr>
          <a:xfrm>
            <a:off x="7192178" y="1199074"/>
            <a:ext cx="349706" cy="3632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65C36561-3872-33BC-4214-473D6A927D5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33540" y="1851061"/>
            <a:ext cx="6732240" cy="3815822"/>
          </a:xfrm>
          <a:prstGeom prst="rect">
            <a:avLst/>
          </a:prstGeom>
        </p:spPr>
      </p:pic>
      <p:sp>
        <p:nvSpPr>
          <p:cNvPr id="36" name="Ovale 35">
            <a:extLst>
              <a:ext uri="{FF2B5EF4-FFF2-40B4-BE49-F238E27FC236}">
                <a16:creationId xmlns:a16="http://schemas.microsoft.com/office/drawing/2014/main" id="{98208882-C6C0-4D04-8B48-2CF1A58345EA}"/>
              </a:ext>
            </a:extLst>
          </p:cNvPr>
          <p:cNvSpPr/>
          <p:nvPr/>
        </p:nvSpPr>
        <p:spPr>
          <a:xfrm>
            <a:off x="3819588" y="2835080"/>
            <a:ext cx="361212" cy="2503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F3F77B9-830A-5422-7E7E-1A4B5DE1462C}"/>
              </a:ext>
            </a:extLst>
          </p:cNvPr>
          <p:cNvSpPr txBox="1"/>
          <p:nvPr/>
        </p:nvSpPr>
        <p:spPr>
          <a:xfrm>
            <a:off x="2281335" y="3105835"/>
            <a:ext cx="4599990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with that we got Docker installed</a:t>
            </a:r>
          </a:p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we're ready to use it.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8174AD3A-68D3-5D5B-6B01-62C7F08B3E4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3889" y="466311"/>
            <a:ext cx="7316221" cy="5925377"/>
          </a:xfrm>
          <a:prstGeom prst="rect">
            <a:avLst/>
          </a:prstGeom>
        </p:spPr>
      </p:pic>
      <p:sp>
        <p:nvSpPr>
          <p:cNvPr id="41" name="Ovale 40">
            <a:extLst>
              <a:ext uri="{FF2B5EF4-FFF2-40B4-BE49-F238E27FC236}">
                <a16:creationId xmlns:a16="http://schemas.microsoft.com/office/drawing/2014/main" id="{D2F40675-3D73-C1B8-0A83-CC6F123F07EB}"/>
              </a:ext>
            </a:extLst>
          </p:cNvPr>
          <p:cNvSpPr/>
          <p:nvPr/>
        </p:nvSpPr>
        <p:spPr>
          <a:xfrm>
            <a:off x="2178394" y="1179721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475FBE13-2C19-8EAD-1436-E03297B68F3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5584" y="2115270"/>
            <a:ext cx="7586710" cy="290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6" grpId="0" animBg="1"/>
      <p:bldP spid="4" grpId="0" animBg="1"/>
      <p:bldP spid="10" grpId="0" animBg="1"/>
      <p:bldP spid="12" grpId="0" animBg="1"/>
      <p:bldP spid="18" grpId="0" animBg="1"/>
      <p:bldP spid="22" grpId="0" animBg="1"/>
      <p:bldP spid="25" grpId="0" animBg="1"/>
      <p:bldP spid="33" grpId="0" animBg="1"/>
      <p:bldP spid="36" grpId="0" animBg="1"/>
      <p:bldP spid="38" grpId="0" animBg="1"/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2988031534"/>
              </p:ext>
            </p:extLst>
          </p:nvPr>
        </p:nvGraphicFramePr>
        <p:xfrm>
          <a:off x="669242" y="172026"/>
          <a:ext cx="777686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e 7"/>
          <p:cNvSpPr/>
          <p:nvPr/>
        </p:nvSpPr>
        <p:spPr>
          <a:xfrm>
            <a:off x="257920" y="260648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831392D-60F3-0D0D-35A3-4EA8FD1191AD}"/>
              </a:ext>
            </a:extLst>
          </p:cNvPr>
          <p:cNvSpPr txBox="1"/>
          <p:nvPr/>
        </p:nvSpPr>
        <p:spPr>
          <a:xfrm>
            <a:off x="2258009" y="1582341"/>
            <a:ext cx="4590660" cy="406265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/>
                <a:latin typeface="Udemy Sans"/>
              </a:rPr>
              <a:t>So let's create our first container,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W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e're not going to understand everything here.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We're just going to write some code,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bring up a container, and we're going to understand all the details later.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I just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wanna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immediately get something up and running,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Udemy Sans"/>
              </a:rPr>
              <a:t>W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e also have this example to validate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that everything is working as it should.</a:t>
            </a:r>
          </a:p>
          <a:p>
            <a:pPr algn="l"/>
            <a:endParaRPr lang="en-US" dirty="0">
              <a:solidFill>
                <a:schemeClr val="bg1"/>
              </a:solidFill>
              <a:latin typeface="Udemy Sans"/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Please </a:t>
            </a:r>
            <a:r>
              <a:rPr lang="en-US" dirty="0">
                <a:solidFill>
                  <a:schemeClr val="bg1"/>
                </a:solidFill>
                <a:latin typeface="Udemy Sans"/>
              </a:rPr>
              <a:t>Open folder “first-demo-starting-setup” 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with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Udemy Sans"/>
              </a:rPr>
              <a:t>VisualStudio</a:t>
            </a:r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 Code….. Please install docker extension and Prettier code formatter.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BB88839-5640-3272-6161-B4656EF97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846754"/>
            <a:ext cx="7868166" cy="5922112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9DC85035-900E-644F-D0D1-CABCC4032B31}"/>
              </a:ext>
            </a:extLst>
          </p:cNvPr>
          <p:cNvSpPr/>
          <p:nvPr/>
        </p:nvSpPr>
        <p:spPr>
          <a:xfrm>
            <a:off x="790668" y="1582341"/>
            <a:ext cx="1080120" cy="2902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437E531-8DF8-F5DB-5DA1-DAC1D2F215C5}"/>
              </a:ext>
            </a:extLst>
          </p:cNvPr>
          <p:cNvSpPr txBox="1"/>
          <p:nvPr/>
        </p:nvSpPr>
        <p:spPr>
          <a:xfrm>
            <a:off x="2193241" y="2182505"/>
            <a:ext cx="4590660" cy="286232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We want to run this code in a container.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for that, we first of all, need to create an image, because containers are always based on images. BE PATIENT……</a:t>
            </a:r>
          </a:p>
          <a:p>
            <a:pPr algn="l"/>
            <a:endParaRPr lang="en-US" dirty="0">
              <a:solidFill>
                <a:schemeClr val="bg1"/>
              </a:solidFill>
              <a:latin typeface="Udemy Sans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For the moment to create such an image, we simply create a Docker file, so a file which is simply named Docker file without any extension.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A5D0729-F205-D660-0792-F1B793D8F9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544" y="880273"/>
            <a:ext cx="7598897" cy="4361106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F3EF137E-C762-080A-BFF5-368EBBCCA5CD}"/>
              </a:ext>
            </a:extLst>
          </p:cNvPr>
          <p:cNvSpPr/>
          <p:nvPr/>
        </p:nvSpPr>
        <p:spPr>
          <a:xfrm>
            <a:off x="2843808" y="1372022"/>
            <a:ext cx="369775" cy="3554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E370927-CC3C-A63E-8099-28A401101C99}"/>
              </a:ext>
            </a:extLst>
          </p:cNvPr>
          <p:cNvSpPr/>
          <p:nvPr/>
        </p:nvSpPr>
        <p:spPr>
          <a:xfrm>
            <a:off x="832250" y="1820394"/>
            <a:ext cx="1080120" cy="193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llout: linea 14">
            <a:extLst>
              <a:ext uri="{FF2B5EF4-FFF2-40B4-BE49-F238E27FC236}">
                <a16:creationId xmlns:a16="http://schemas.microsoft.com/office/drawing/2014/main" id="{D81922EB-170A-3D11-DD6E-FD520564772A}"/>
              </a:ext>
            </a:extLst>
          </p:cNvPr>
          <p:cNvSpPr/>
          <p:nvPr/>
        </p:nvSpPr>
        <p:spPr>
          <a:xfrm>
            <a:off x="5742118" y="3743677"/>
            <a:ext cx="2083566" cy="2602300"/>
          </a:xfrm>
          <a:prstGeom prst="borderCallout1">
            <a:avLst>
              <a:gd name="adj1" fmla="val 18750"/>
              <a:gd name="adj2" fmla="val -8333"/>
              <a:gd name="adj3" fmla="val -72383"/>
              <a:gd name="adj4" fmla="val -410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we now describe to Docker, how our container in the end should be set up.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Udemy Sans"/>
              </a:rPr>
              <a:t>And we do this by adding a couple of instructions.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AF2E308-44C5-5848-4865-953852B909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605" y="848533"/>
            <a:ext cx="7868167" cy="5948730"/>
          </a:xfrm>
          <a:prstGeom prst="rect">
            <a:avLst/>
          </a:prstGeom>
        </p:spPr>
      </p:pic>
      <p:sp>
        <p:nvSpPr>
          <p:cNvPr id="18" name="Callout: linea 17">
            <a:extLst>
              <a:ext uri="{FF2B5EF4-FFF2-40B4-BE49-F238E27FC236}">
                <a16:creationId xmlns:a16="http://schemas.microsoft.com/office/drawing/2014/main" id="{E2327B69-F713-B530-CCCF-16494D04596A}"/>
              </a:ext>
            </a:extLst>
          </p:cNvPr>
          <p:cNvSpPr/>
          <p:nvPr/>
        </p:nvSpPr>
        <p:spPr>
          <a:xfrm>
            <a:off x="6103254" y="3407167"/>
            <a:ext cx="2083566" cy="1101953"/>
          </a:xfrm>
          <a:prstGeom prst="borderCallout1">
            <a:avLst>
              <a:gd name="adj1" fmla="val 18750"/>
              <a:gd name="adj2" fmla="val -8333"/>
              <a:gd name="adj3" fmla="val -148969"/>
              <a:gd name="adj4" fmla="val -36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we want to use Node.js as a base image</a:t>
            </a:r>
            <a:endParaRPr lang="en-US" b="0" i="0" dirty="0">
              <a:solidFill>
                <a:schemeClr val="bg1"/>
              </a:solidFill>
              <a:effectLst/>
              <a:latin typeface="Udemy Sans"/>
            </a:endParaRPr>
          </a:p>
        </p:txBody>
      </p:sp>
      <p:sp>
        <p:nvSpPr>
          <p:cNvPr id="19" name="Callout: linea 18">
            <a:extLst>
              <a:ext uri="{FF2B5EF4-FFF2-40B4-BE49-F238E27FC236}">
                <a16:creationId xmlns:a16="http://schemas.microsoft.com/office/drawing/2014/main" id="{78BFE7DF-7620-0D7F-EA64-18CEE5F78244}"/>
              </a:ext>
            </a:extLst>
          </p:cNvPr>
          <p:cNvSpPr/>
          <p:nvPr/>
        </p:nvSpPr>
        <p:spPr>
          <a:xfrm>
            <a:off x="5961072" y="3780849"/>
            <a:ext cx="2083566" cy="1101953"/>
          </a:xfrm>
          <a:prstGeom prst="borderCallout1">
            <a:avLst>
              <a:gd name="adj1" fmla="val 18750"/>
              <a:gd name="adj2" fmla="val -8333"/>
              <a:gd name="adj3" fmla="val -148969"/>
              <a:gd name="adj4" fmla="val -36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we have a certain directory in the container file system.</a:t>
            </a:r>
          </a:p>
        </p:txBody>
      </p:sp>
      <p:sp>
        <p:nvSpPr>
          <p:cNvPr id="20" name="Callout: linea 19">
            <a:extLst>
              <a:ext uri="{FF2B5EF4-FFF2-40B4-BE49-F238E27FC236}">
                <a16:creationId xmlns:a16="http://schemas.microsoft.com/office/drawing/2014/main" id="{ACBB0AD7-FACE-DACA-24A7-AB7FE67A1384}"/>
              </a:ext>
            </a:extLst>
          </p:cNvPr>
          <p:cNvSpPr/>
          <p:nvPr/>
        </p:nvSpPr>
        <p:spPr>
          <a:xfrm>
            <a:off x="6113472" y="3933249"/>
            <a:ext cx="2083566" cy="1101953"/>
          </a:xfrm>
          <a:prstGeom prst="borderCallout1">
            <a:avLst>
              <a:gd name="adj1" fmla="val 18750"/>
              <a:gd name="adj2" fmla="val -8333"/>
              <a:gd name="adj3" fmla="val -132881"/>
              <a:gd name="adj4" fmla="val -472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 we then copy the </a:t>
            </a:r>
            <a:r>
              <a:rPr lang="en-US" dirty="0" err="1"/>
              <a:t>package.json</a:t>
            </a:r>
            <a:r>
              <a:rPr lang="en-US" dirty="0"/>
              <a:t> file,</a:t>
            </a:r>
          </a:p>
          <a:p>
            <a:r>
              <a:rPr lang="en-US" dirty="0"/>
              <a:t>into our working directory</a:t>
            </a:r>
          </a:p>
        </p:txBody>
      </p:sp>
      <p:sp>
        <p:nvSpPr>
          <p:cNvPr id="21" name="Callout: linea 20">
            <a:extLst>
              <a:ext uri="{FF2B5EF4-FFF2-40B4-BE49-F238E27FC236}">
                <a16:creationId xmlns:a16="http://schemas.microsoft.com/office/drawing/2014/main" id="{B69B8CE8-E083-C8EC-9176-BC71FF60AEFD}"/>
              </a:ext>
            </a:extLst>
          </p:cNvPr>
          <p:cNvSpPr/>
          <p:nvPr/>
        </p:nvSpPr>
        <p:spPr>
          <a:xfrm>
            <a:off x="5910134" y="4291826"/>
            <a:ext cx="2083566" cy="1441956"/>
          </a:xfrm>
          <a:prstGeom prst="borderCallout1">
            <a:avLst>
              <a:gd name="adj1" fmla="val 18750"/>
              <a:gd name="adj2" fmla="val -8333"/>
              <a:gd name="adj3" fmla="val -103115"/>
              <a:gd name="adj4" fmla="val -42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we run the </a:t>
            </a:r>
            <a:r>
              <a:rPr lang="en-US" dirty="0" err="1"/>
              <a:t>npm</a:t>
            </a:r>
            <a:r>
              <a:rPr lang="en-US" dirty="0"/>
              <a:t> install command</a:t>
            </a:r>
          </a:p>
          <a:p>
            <a:r>
              <a:rPr lang="en-US" dirty="0"/>
              <a:t>to install all the dependencies our application needs</a:t>
            </a:r>
          </a:p>
        </p:txBody>
      </p:sp>
      <p:sp>
        <p:nvSpPr>
          <p:cNvPr id="22" name="Callout: linea 21">
            <a:extLst>
              <a:ext uri="{FF2B5EF4-FFF2-40B4-BE49-F238E27FC236}">
                <a16:creationId xmlns:a16="http://schemas.microsoft.com/office/drawing/2014/main" id="{62EBC36C-2D9A-BB19-503E-B1C7624BC8A2}"/>
              </a:ext>
            </a:extLst>
          </p:cNvPr>
          <p:cNvSpPr/>
          <p:nvPr/>
        </p:nvSpPr>
        <p:spPr>
          <a:xfrm>
            <a:off x="5912052" y="4686945"/>
            <a:ext cx="2083566" cy="684767"/>
          </a:xfrm>
          <a:prstGeom prst="borderCallout1">
            <a:avLst>
              <a:gd name="adj1" fmla="val 18750"/>
              <a:gd name="adj2" fmla="val -8333"/>
              <a:gd name="adj3" fmla="val -222171"/>
              <a:gd name="adj4" fmla="val -50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we copy the rest of the code here</a:t>
            </a:r>
          </a:p>
        </p:txBody>
      </p:sp>
      <p:sp>
        <p:nvSpPr>
          <p:cNvPr id="23" name="Callout: linea 22">
            <a:extLst>
              <a:ext uri="{FF2B5EF4-FFF2-40B4-BE49-F238E27FC236}">
                <a16:creationId xmlns:a16="http://schemas.microsoft.com/office/drawing/2014/main" id="{79EE08E4-2A75-A060-EF73-84BC9343ACB9}"/>
              </a:ext>
            </a:extLst>
          </p:cNvPr>
          <p:cNvSpPr/>
          <p:nvPr/>
        </p:nvSpPr>
        <p:spPr>
          <a:xfrm>
            <a:off x="5908216" y="5425111"/>
            <a:ext cx="2083566" cy="819648"/>
          </a:xfrm>
          <a:prstGeom prst="borderCallout1">
            <a:avLst>
              <a:gd name="adj1" fmla="val 18750"/>
              <a:gd name="adj2" fmla="val -8333"/>
              <a:gd name="adj3" fmla="val -239557"/>
              <a:gd name="adj4" fmla="val -566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we expose port 3000 to the outside world</a:t>
            </a:r>
          </a:p>
        </p:txBody>
      </p:sp>
      <p:sp>
        <p:nvSpPr>
          <p:cNvPr id="24" name="Callout: linea 23">
            <a:extLst>
              <a:ext uri="{FF2B5EF4-FFF2-40B4-BE49-F238E27FC236}">
                <a16:creationId xmlns:a16="http://schemas.microsoft.com/office/drawing/2014/main" id="{2660E187-FEA1-FF51-C137-CBF668BE5605}"/>
              </a:ext>
            </a:extLst>
          </p:cNvPr>
          <p:cNvSpPr/>
          <p:nvPr/>
        </p:nvSpPr>
        <p:spPr>
          <a:xfrm>
            <a:off x="6060616" y="5577511"/>
            <a:ext cx="2083566" cy="819648"/>
          </a:xfrm>
          <a:prstGeom prst="borderCallout1">
            <a:avLst>
              <a:gd name="adj1" fmla="val 18750"/>
              <a:gd name="adj2" fmla="val -8333"/>
              <a:gd name="adj3" fmla="val -206544"/>
              <a:gd name="adj4" fmla="val -656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we execute </a:t>
            </a:r>
            <a:r>
              <a:rPr lang="en-US" dirty="0" err="1"/>
              <a:t>app.mjs</a:t>
            </a:r>
            <a:r>
              <a:rPr lang="en-US" dirty="0"/>
              <a:t> with the node command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D155A4A-F8F7-4B18-CED4-6E3685F584DE}"/>
              </a:ext>
            </a:extLst>
          </p:cNvPr>
          <p:cNvSpPr txBox="1"/>
          <p:nvPr/>
        </p:nvSpPr>
        <p:spPr>
          <a:xfrm>
            <a:off x="1187624" y="4077072"/>
            <a:ext cx="3096344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effectLst/>
                <a:latin typeface="Udemy Sans"/>
              </a:rPr>
              <a:t>Now with the Docker file created, we open up a terminal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2858A831-CFAD-A01E-4003-E2DBDD6139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626" y="818357"/>
            <a:ext cx="7833570" cy="5867617"/>
          </a:xfrm>
          <a:prstGeom prst="rect">
            <a:avLst/>
          </a:prstGeom>
        </p:spPr>
      </p:pic>
      <p:sp>
        <p:nvSpPr>
          <p:cNvPr id="28" name="Ovale 27">
            <a:extLst>
              <a:ext uri="{FF2B5EF4-FFF2-40B4-BE49-F238E27FC236}">
                <a16:creationId xmlns:a16="http://schemas.microsoft.com/office/drawing/2014/main" id="{016393F2-E07F-20CC-B0F1-0BD6C38F3599}"/>
              </a:ext>
            </a:extLst>
          </p:cNvPr>
          <p:cNvSpPr/>
          <p:nvPr/>
        </p:nvSpPr>
        <p:spPr>
          <a:xfrm>
            <a:off x="2133463" y="620614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6D5F91F5-BE53-8F36-502A-DD7FF6B19101}"/>
              </a:ext>
            </a:extLst>
          </p:cNvPr>
          <p:cNvSpPr/>
          <p:nvPr/>
        </p:nvSpPr>
        <p:spPr>
          <a:xfrm>
            <a:off x="2258009" y="4086233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354F40DC-1D50-C65E-4F2D-A8AEAAE8B1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2945" y="832048"/>
            <a:ext cx="7880595" cy="5951523"/>
          </a:xfrm>
          <a:prstGeom prst="rect">
            <a:avLst/>
          </a:prstGeom>
        </p:spPr>
      </p:pic>
      <p:sp>
        <p:nvSpPr>
          <p:cNvPr id="32" name="Ovale 31">
            <a:extLst>
              <a:ext uri="{FF2B5EF4-FFF2-40B4-BE49-F238E27FC236}">
                <a16:creationId xmlns:a16="http://schemas.microsoft.com/office/drawing/2014/main" id="{4600804B-D7A8-1AF6-9948-42A67AF0D506}"/>
              </a:ext>
            </a:extLst>
          </p:cNvPr>
          <p:cNvSpPr/>
          <p:nvPr/>
        </p:nvSpPr>
        <p:spPr>
          <a:xfrm>
            <a:off x="6932449" y="4603067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2DD77D62-786F-52AA-8339-BA3CEFD51F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9797" y="5036900"/>
            <a:ext cx="5952772" cy="1591335"/>
          </a:xfrm>
          <a:prstGeom prst="rect">
            <a:avLst/>
          </a:prstGeom>
        </p:spPr>
      </p:pic>
      <p:sp>
        <p:nvSpPr>
          <p:cNvPr id="37" name="Ovale 36">
            <a:extLst>
              <a:ext uri="{FF2B5EF4-FFF2-40B4-BE49-F238E27FC236}">
                <a16:creationId xmlns:a16="http://schemas.microsoft.com/office/drawing/2014/main" id="{DEC7810B-16F0-ED41-0988-2385AA9A413E}"/>
              </a:ext>
            </a:extLst>
          </p:cNvPr>
          <p:cNvSpPr/>
          <p:nvPr/>
        </p:nvSpPr>
        <p:spPr>
          <a:xfrm>
            <a:off x="1619672" y="6244759"/>
            <a:ext cx="6446769" cy="4577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5B8B8DF8-F9D2-BBF8-7468-DEB4728BDD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3358" y="1571281"/>
            <a:ext cx="6992326" cy="4439270"/>
          </a:xfrm>
          <a:prstGeom prst="rect">
            <a:avLst/>
          </a:prstGeom>
        </p:spPr>
      </p:pic>
      <p:sp>
        <p:nvSpPr>
          <p:cNvPr id="40" name="Ovale 39">
            <a:extLst>
              <a:ext uri="{FF2B5EF4-FFF2-40B4-BE49-F238E27FC236}">
                <a16:creationId xmlns:a16="http://schemas.microsoft.com/office/drawing/2014/main" id="{44DA1F36-A213-7979-6E8F-02AFE849DA99}"/>
              </a:ext>
            </a:extLst>
          </p:cNvPr>
          <p:cNvSpPr/>
          <p:nvPr/>
        </p:nvSpPr>
        <p:spPr>
          <a:xfrm>
            <a:off x="2089993" y="1379686"/>
            <a:ext cx="1080120" cy="695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2501E87B-DBAD-1694-DB30-7E1C386EAC33}"/>
              </a:ext>
            </a:extLst>
          </p:cNvPr>
          <p:cNvSpPr txBox="1"/>
          <p:nvPr/>
        </p:nvSpPr>
        <p:spPr>
          <a:xfrm>
            <a:off x="2271364" y="3261908"/>
            <a:ext cx="4100836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To stop the containers, </a:t>
            </a:r>
            <a:r>
              <a:rPr lang="it-IT" dirty="0" err="1">
                <a:solidFill>
                  <a:schemeClr val="bg1"/>
                </a:solidFill>
              </a:rPr>
              <a:t>please</a:t>
            </a:r>
            <a:r>
              <a:rPr lang="it-IT" dirty="0">
                <a:solidFill>
                  <a:schemeClr val="bg1"/>
                </a:solidFill>
              </a:rPr>
              <a:t> open </a:t>
            </a:r>
            <a:r>
              <a:rPr lang="it-IT" dirty="0" err="1">
                <a:solidFill>
                  <a:schemeClr val="bg1"/>
                </a:solidFill>
              </a:rPr>
              <a:t>another</a:t>
            </a:r>
            <a:r>
              <a:rPr lang="it-IT" dirty="0">
                <a:solidFill>
                  <a:schemeClr val="bg1"/>
                </a:solidFill>
              </a:rPr>
              <a:t> terminal….</a:t>
            </a:r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A8E8C92D-CCD4-FE51-B978-0C728F39BB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2971" y="879441"/>
            <a:ext cx="8803525" cy="5948730"/>
          </a:xfrm>
          <a:prstGeom prst="rect">
            <a:avLst/>
          </a:prstGeom>
        </p:spPr>
      </p:pic>
      <p:sp>
        <p:nvSpPr>
          <p:cNvPr id="44" name="Ovale 43">
            <a:extLst>
              <a:ext uri="{FF2B5EF4-FFF2-40B4-BE49-F238E27FC236}">
                <a16:creationId xmlns:a16="http://schemas.microsoft.com/office/drawing/2014/main" id="{007DD14E-DA47-5195-F95D-10EFF5ECB354}"/>
              </a:ext>
            </a:extLst>
          </p:cNvPr>
          <p:cNvSpPr/>
          <p:nvPr/>
        </p:nvSpPr>
        <p:spPr>
          <a:xfrm>
            <a:off x="6800836" y="5348699"/>
            <a:ext cx="1080120" cy="265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7F79DFAE-D39D-63F0-531F-7A40196F235C}"/>
              </a:ext>
            </a:extLst>
          </p:cNvPr>
          <p:cNvSpPr/>
          <p:nvPr/>
        </p:nvSpPr>
        <p:spPr>
          <a:xfrm>
            <a:off x="7451126" y="5685209"/>
            <a:ext cx="1225330" cy="1636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4FAC1052-B0E7-AC3E-06CF-6F1534050EC0}"/>
              </a:ext>
            </a:extLst>
          </p:cNvPr>
          <p:cNvSpPr/>
          <p:nvPr/>
        </p:nvSpPr>
        <p:spPr>
          <a:xfrm>
            <a:off x="6932449" y="5794866"/>
            <a:ext cx="1896407" cy="1915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62E13D59-9AC6-9894-591F-609E80E5181C}"/>
              </a:ext>
            </a:extLst>
          </p:cNvPr>
          <p:cNvSpPr/>
          <p:nvPr/>
        </p:nvSpPr>
        <p:spPr>
          <a:xfrm>
            <a:off x="6835938" y="6063950"/>
            <a:ext cx="1225330" cy="1636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87C2286A-5A8B-282D-4C41-9B91F3F78B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7829" y="865392"/>
            <a:ext cx="8926171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3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7" grpId="0" animBg="1"/>
      <p:bldP spid="10" grpId="0" animBg="1"/>
      <p:bldP spid="13" grpId="0" animBg="1"/>
      <p:bldP spid="14" grpId="0" animBg="1"/>
      <p:bldP spid="15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8" grpId="0" animBg="1"/>
      <p:bldP spid="29" grpId="0" animBg="1"/>
      <p:bldP spid="32" grpId="0" animBg="1"/>
      <p:bldP spid="37" grpId="0" animBg="1"/>
      <p:bldP spid="40" grpId="0" animBg="1"/>
      <p:bldP spid="41" grpId="0" animBg="1"/>
      <p:bldP spid="44" grpId="0" animBg="1"/>
      <p:bldP spid="45" grpId="0" animBg="1"/>
      <p:bldP spid="46" grpId="0" animBg="1"/>
      <p:bldP spid="4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rme">
  <a:themeElements>
    <a:clrScheme name="Terme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Term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TC101859868[[fn=Terme]]</Template>
  <TotalTime>0</TotalTime>
  <Words>456</Words>
  <Application>Microsoft Office PowerPoint</Application>
  <PresentationFormat>Presentazione su schermo (4:3)</PresentationFormat>
  <Paragraphs>54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Calibri</vt:lpstr>
      <vt:lpstr>Udemy Sans</vt:lpstr>
      <vt:lpstr>Terme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x</dc:creator>
  <cp:lastModifiedBy>Daniele Gobbo</cp:lastModifiedBy>
  <cp:revision>967</cp:revision>
  <dcterms:created xsi:type="dcterms:W3CDTF">2013-02-13T14:15:36Z</dcterms:created>
  <dcterms:modified xsi:type="dcterms:W3CDTF">2023-06-13T18:29:51Z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